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1" r:id="rId3"/>
    <p:sldId id="268" r:id="rId4"/>
    <p:sldId id="257" r:id="rId5"/>
    <p:sldId id="290" r:id="rId6"/>
    <p:sldId id="284" r:id="rId7"/>
    <p:sldId id="258" r:id="rId8"/>
    <p:sldId id="260" r:id="rId9"/>
    <p:sldId id="261" r:id="rId10"/>
    <p:sldId id="299" r:id="rId11"/>
    <p:sldId id="287" r:id="rId12"/>
    <p:sldId id="298" r:id="rId13"/>
    <p:sldId id="272" r:id="rId14"/>
    <p:sldId id="291" r:id="rId15"/>
    <p:sldId id="292" r:id="rId16"/>
    <p:sldId id="293" r:id="rId17"/>
    <p:sldId id="294" r:id="rId18"/>
    <p:sldId id="295" r:id="rId19"/>
    <p:sldId id="276" r:id="rId20"/>
    <p:sldId id="296" r:id="rId21"/>
    <p:sldId id="278" r:id="rId22"/>
    <p:sldId id="297" r:id="rId23"/>
    <p:sldId id="273" r:id="rId24"/>
    <p:sldId id="300" r:id="rId25"/>
    <p:sldId id="301" r:id="rId26"/>
    <p:sldId id="302" r:id="rId27"/>
    <p:sldId id="303" r:id="rId28"/>
    <p:sldId id="288" r:id="rId29"/>
    <p:sldId id="263" r:id="rId30"/>
    <p:sldId id="264" r:id="rId31"/>
    <p:sldId id="265" r:id="rId32"/>
    <p:sldId id="266" r:id="rId33"/>
    <p:sldId id="267" r:id="rId34"/>
    <p:sldId id="306" r:id="rId35"/>
    <p:sldId id="304" r:id="rId36"/>
    <p:sldId id="315" r:id="rId37"/>
    <p:sldId id="308" r:id="rId38"/>
    <p:sldId id="317" r:id="rId39"/>
    <p:sldId id="309" r:id="rId40"/>
    <p:sldId id="310" r:id="rId41"/>
    <p:sldId id="311" r:id="rId42"/>
    <p:sldId id="312" r:id="rId43"/>
    <p:sldId id="313" r:id="rId44"/>
    <p:sldId id="314" r:id="rId45"/>
    <p:sldId id="316" r:id="rId46"/>
    <p:sldId id="270" r:id="rId47"/>
    <p:sldId id="28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0D4EE-D9BF-4E24-AF99-1C84E9610668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4545F-5C91-433B-8371-06C85F24E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Db</a:t>
            </a:r>
            <a:r>
              <a:rPr lang="en-US" altLang="zh-CN" dirty="0"/>
              <a:t>: </a:t>
            </a:r>
            <a:r>
              <a:rPr lang="en-US" altLang="zh-CN" dirty="0" err="1"/>
              <a:t>etcd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Mq</a:t>
            </a:r>
            <a:r>
              <a:rPr lang="en-US" altLang="zh-CN" baseline="0" dirty="0"/>
              <a:t>: </a:t>
            </a:r>
            <a:r>
              <a:rPr lang="en-US" altLang="zh-CN" baseline="0" dirty="0" err="1"/>
              <a:t>etcd</a:t>
            </a:r>
            <a:endParaRPr lang="en-US" altLang="zh-CN" baseline="0" dirty="0"/>
          </a:p>
          <a:p>
            <a:r>
              <a:rPr lang="en-US" altLang="zh-CN" baseline="0" dirty="0"/>
              <a:t>Advantage: 1. single tech 2. can watch everything</a:t>
            </a:r>
          </a:p>
          <a:p>
            <a:r>
              <a:rPr lang="en-US" altLang="zh-CN" baseline="0" dirty="0"/>
              <a:t>Disadvantage: 1. throughput 2. performance 3. need more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CE458-6618-4BD0-96F7-DDCB4549070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9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Db</a:t>
            </a:r>
            <a:r>
              <a:rPr lang="en-US" altLang="zh-CN" dirty="0"/>
              <a:t>: </a:t>
            </a:r>
            <a:r>
              <a:rPr lang="en-US" altLang="zh-CN" dirty="0" err="1"/>
              <a:t>etcd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Mq</a:t>
            </a:r>
            <a:r>
              <a:rPr lang="en-US" altLang="zh-CN" baseline="0" dirty="0"/>
              <a:t>: </a:t>
            </a:r>
            <a:r>
              <a:rPr lang="en-US" altLang="zh-CN" baseline="0" dirty="0" err="1"/>
              <a:t>etcd</a:t>
            </a:r>
            <a:endParaRPr lang="en-US" altLang="zh-CN" baseline="0" dirty="0"/>
          </a:p>
          <a:p>
            <a:r>
              <a:rPr lang="en-US" altLang="zh-CN" baseline="0" dirty="0"/>
              <a:t>Advantage: 1. single tech 2. can watch everything</a:t>
            </a:r>
          </a:p>
          <a:p>
            <a:r>
              <a:rPr lang="en-US" altLang="zh-CN" baseline="0" dirty="0"/>
              <a:t>Disadvantage: 1. throughput 2. performance 3. need more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CE458-6618-4BD0-96F7-DDCB4549070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3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26E4-A351-4730-BDF7-3B463361E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059D3-8563-4577-9A42-03FE7ABF8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01253-E429-4B29-887E-8A823AC8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E976-8BB7-47B2-9121-5DE47603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47BF-0A57-4065-8CDE-34FAEF13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ACDC-920F-44FA-8C0D-9B2621DF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135B7-29B5-4FF5-9366-AB9E35C79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7E454-2673-4BE6-9E90-7646665A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D0F3E-DD7E-4A0C-A787-DFF9288D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CBC21-FA0F-4285-8021-88C7727F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B036C-DEE6-4C61-9CCA-9C83A1FD0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37801-D5E9-4686-84AD-20E23F356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E0EE-FB24-423C-8193-775F17C8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2B891-04AD-4DED-BB79-C26CD737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8211-5CDB-4220-8D8D-5708248F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2FB4-935C-4929-873B-5734E04B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5A58-D321-4C73-8B9C-0A61C2E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3E78F-DFD5-4F1B-91B8-9772D06F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F750-4B7D-428D-972C-EB278BF2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2C7D-34A7-4BC8-AF9F-5941F58B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4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524C-1C0E-4308-A9FC-FA14F177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157C2-6795-4534-A7A5-88E1493C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3523-A0D7-43F1-81E7-2936618E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96C0B-6E8E-4483-95A3-2BE71A3D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B6A9-6C63-40EA-ACD4-53E67E17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2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D526-364C-421D-A6B1-2538CB89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477F0-589C-4FF9-AC53-7A88C77B6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F12A0-84E7-4638-89E8-91C063228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6C041-45D4-47C9-ABA4-94ED6A6E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3F403-F19E-4421-8B6A-6B176025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31118-3AFB-4577-A950-32E7F5AE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2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C1CD-FAC7-4583-9334-AC16693A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06FBF-A094-4E5E-82B8-D899ED005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FF30B-E432-4692-A274-D6967773A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DC43F-4094-4045-875C-A7E908F9A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4B0DF-76BD-406D-AB4A-1AD3E569A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52609-A09F-4C04-B42A-5B4AE469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57A39-C749-4CA9-A8F6-A4313E87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D8FE3-3F83-4A27-8904-4583B313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355F-1CEE-41F0-B2E7-62731003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137AC-50AF-4BFC-9612-AE8D683A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DE50B-A2FA-4120-AAFC-10F4FF18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7EF5F-F1E7-4C6B-B950-824BDF63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5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07604-F2A8-4986-BE11-4DCF6301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FCE5D-53AC-4773-AFD0-34922F29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AFD5C-1754-4823-B056-A76FC953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809-6F13-4DE8-B074-462BCE19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A7E8-07E7-455A-BFAE-4DAFECD1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9912C-BC13-423A-8A9B-C13E92C95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BC9D2-02E3-4562-A3F8-462DF729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10B93-495C-484D-B147-68E4F54C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3980A-5DA0-4421-83C0-9C21627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F4B0-5EB6-47EE-A031-4BD5B364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7E147-552F-4C3F-A040-4FEC40BDB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8B5DC-B084-4245-971D-2F6A3DBFA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085D3-CA25-4ECE-83CA-AF163292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C0089-79B6-41B4-9836-5B287DA1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BBF21-4928-40DE-96C0-496D4FDF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97946-2BC8-46E2-89BC-29EBC80B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2EEB-A3A8-4646-AF06-038A0429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807E3-217A-46CC-B496-7603EBC27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6396-2163-4F37-8732-E2FDC9D0E4F2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2A1BE-3E15-4369-84D4-5352DCB8F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D1C11-6E9A-4257-B6E9-56A68323C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C3438-D92D-440E-B8FF-A9E32F493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os/etcd/blob/master/Documentation/demo.md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3f185be4c370?utm_campaign=maleskine&amp;utm_content=note&amp;utm_medium=seo_notes&amp;utm_source=recommendation" TargetMode="External"/><Relationship Id="rId2" Type="http://schemas.openxmlformats.org/officeDocument/2006/relationships/hyperlink" Target="http://www.infoq.com/cn/articles/etcd-interpretation-application-scenario-implement-principl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ockone.io/article/667" TargetMode="External"/><Relationship Id="rId4" Type="http://schemas.openxmlformats.org/officeDocument/2006/relationships/hyperlink" Target="http://zhuanlan.51cto.com/art/201702/532363.ht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8C0627-F0D1-4BB7-B13C-91F3D8699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2486"/>
            <a:ext cx="9144000" cy="765313"/>
          </a:xfrm>
        </p:spPr>
        <p:txBody>
          <a:bodyPr/>
          <a:lstStyle/>
          <a:p>
            <a:r>
              <a:rPr lang="en-US" dirty="0" err="1"/>
              <a:t>Wenzhe</a:t>
            </a:r>
            <a:r>
              <a:rPr lang="en-US" dirty="0"/>
              <a:t> Liu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2A1CA-B10B-4C48-80F6-6DD80D76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26" y="1888021"/>
            <a:ext cx="3629025" cy="1352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C3762B-0484-463D-88C3-B3328F6DB765}"/>
              </a:ext>
            </a:extLst>
          </p:cNvPr>
          <p:cNvSpPr/>
          <p:nvPr/>
        </p:nvSpPr>
        <p:spPr>
          <a:xfrm>
            <a:off x="2203174" y="3593058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Distributed reliable key-value store for the most critical data of a distributed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9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DBD7A-5913-4C0E-B477-09E1377B11E6}"/>
              </a:ext>
            </a:extLst>
          </p:cNvPr>
          <p:cNvSpPr txBox="1"/>
          <p:nvPr/>
        </p:nvSpPr>
        <p:spPr>
          <a:xfrm>
            <a:off x="209754" y="73826"/>
            <a:ext cx="1407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9C697-4C20-45BB-8BFB-5D7BFB15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210" y="0"/>
            <a:ext cx="74867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645B0-B047-4238-B50B-4A233D17DBA3}"/>
              </a:ext>
            </a:extLst>
          </p:cNvPr>
          <p:cNvSpPr txBox="1"/>
          <p:nvPr/>
        </p:nvSpPr>
        <p:spPr>
          <a:xfrm>
            <a:off x="106313" y="626145"/>
            <a:ext cx="286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 client: </a:t>
            </a:r>
            <a:r>
              <a:rPr lang="en-US" dirty="0" err="1"/>
              <a:t>etcdctl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5F7CA-F4DA-41BA-90AB-4F25615C794D}"/>
              </a:ext>
            </a:extLst>
          </p:cNvPr>
          <p:cNvSpPr txBox="1"/>
          <p:nvPr/>
        </p:nvSpPr>
        <p:spPr>
          <a:xfrm>
            <a:off x="3068174" y="626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demo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3F949-1CC9-4CAC-93B6-22C16B4A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" y="1520686"/>
            <a:ext cx="4566479" cy="2735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31BBF-E3D4-4145-A935-08795CBA95E2}"/>
              </a:ext>
            </a:extLst>
          </p:cNvPr>
          <p:cNvSpPr txBox="1"/>
          <p:nvPr/>
        </p:nvSpPr>
        <p:spPr>
          <a:xfrm>
            <a:off x="108377" y="1081307"/>
            <a:ext cx="18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client (official)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C951B-34A1-420A-AA4B-2F4345A99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54" y="4363382"/>
            <a:ext cx="2505075" cy="61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6859A-EFAC-4604-9519-DBD1E6A7E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93" y="5022263"/>
            <a:ext cx="376237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874FC5-6AE4-49D7-90D5-A3C30499A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93" y="6176443"/>
            <a:ext cx="26860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5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3270" cy="435133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b="1" dirty="0">
                <a:solidFill>
                  <a:srgbClr val="7030A0"/>
                </a:solidFill>
              </a:rPr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Compare with Zoo Keeper</a:t>
            </a:r>
          </a:p>
          <a:p>
            <a:r>
              <a:rPr lang="en-US" dirty="0"/>
              <a:t>Stress Test</a:t>
            </a:r>
          </a:p>
          <a:p>
            <a:r>
              <a:rPr lang="en-US" dirty="0"/>
              <a:t>A CRMS implementation with </a:t>
            </a:r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20FB4E-369A-4551-979A-E0568B8F728C}"/>
              </a:ext>
            </a:extLst>
          </p:cNvPr>
          <p:cNvSpPr/>
          <p:nvPr/>
        </p:nvSpPr>
        <p:spPr>
          <a:xfrm>
            <a:off x="5804452" y="339708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 Management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CA8715-0A00-4C5D-9A06-D8950D8F0647}"/>
              </a:ext>
            </a:extLst>
          </p:cNvPr>
          <p:cNvSpPr/>
          <p:nvPr/>
        </p:nvSpPr>
        <p:spPr>
          <a:xfrm>
            <a:off x="8900490" y="332133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Discovery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01256-01E5-4A19-BD02-0A5B8639636A}"/>
              </a:ext>
            </a:extLst>
          </p:cNvPr>
          <p:cNvSpPr/>
          <p:nvPr/>
        </p:nvSpPr>
        <p:spPr>
          <a:xfrm>
            <a:off x="5804452" y="1690688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26C260-2A87-4F7A-8EB7-1A9BF38D001E}"/>
              </a:ext>
            </a:extLst>
          </p:cNvPr>
          <p:cNvSpPr/>
          <p:nvPr/>
        </p:nvSpPr>
        <p:spPr>
          <a:xfrm>
            <a:off x="8900490" y="1723680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Notify &amp; Coordination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0837D2-CE05-49FF-9E5D-1A095BDA515B}"/>
              </a:ext>
            </a:extLst>
          </p:cNvPr>
          <p:cNvSpPr/>
          <p:nvPr/>
        </p:nvSpPr>
        <p:spPr>
          <a:xfrm>
            <a:off x="5804452" y="5692604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Lock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2CF386-01B9-4328-A1BE-1034B7A921B0}"/>
              </a:ext>
            </a:extLst>
          </p:cNvPr>
          <p:cNvSpPr/>
          <p:nvPr/>
        </p:nvSpPr>
        <p:spPr>
          <a:xfrm>
            <a:off x="8900490" y="3041668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monitor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586633-5B56-42EC-ABDB-DD29E87EFE51}"/>
              </a:ext>
            </a:extLst>
          </p:cNvPr>
          <p:cNvSpPr/>
          <p:nvPr/>
        </p:nvSpPr>
        <p:spPr>
          <a:xfrm>
            <a:off x="5804452" y="3071626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 election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1F5E19-A98A-4BE1-A27A-7687F39FCDAE}"/>
              </a:ext>
            </a:extLst>
          </p:cNvPr>
          <p:cNvSpPr/>
          <p:nvPr/>
        </p:nvSpPr>
        <p:spPr>
          <a:xfrm>
            <a:off x="8900490" y="5692604"/>
            <a:ext cx="261399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 / Subscription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4BDE76-CC45-457C-807F-8B050133AAE6}"/>
              </a:ext>
            </a:extLst>
          </p:cNvPr>
          <p:cNvSpPr/>
          <p:nvPr/>
        </p:nvSpPr>
        <p:spPr>
          <a:xfrm>
            <a:off x="8418444" y="4413434"/>
            <a:ext cx="309604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Message Queue</a:t>
            </a:r>
          </a:p>
        </p:txBody>
      </p:sp>
    </p:spTree>
    <p:extLst>
      <p:ext uri="{BB962C8B-B14F-4D97-AF65-F5344CB8AC3E}">
        <p14:creationId xmlns:p14="http://schemas.microsoft.com/office/powerpoint/2010/main" val="328007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54EBA2-1704-4445-A878-E745167E72A9}"/>
              </a:ext>
            </a:extLst>
          </p:cNvPr>
          <p:cNvSpPr/>
          <p:nvPr/>
        </p:nvSpPr>
        <p:spPr>
          <a:xfrm>
            <a:off x="496957" y="2743202"/>
            <a:ext cx="2693504" cy="1868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Etcd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CF92A-A778-45E1-8EE3-F4E672CF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34" y="309150"/>
            <a:ext cx="10515600" cy="875679"/>
          </a:xfrm>
        </p:spPr>
        <p:txBody>
          <a:bodyPr/>
          <a:lstStyle/>
          <a:p>
            <a:r>
              <a:rPr lang="en-US" b="1" dirty="0"/>
              <a:t>Observable Configure management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4AF90B-4DD5-4A01-95B6-BAFACADF7333}"/>
              </a:ext>
            </a:extLst>
          </p:cNvPr>
          <p:cNvSpPr/>
          <p:nvPr/>
        </p:nvSpPr>
        <p:spPr>
          <a:xfrm>
            <a:off x="1292084" y="4005472"/>
            <a:ext cx="1142999" cy="526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/…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3956CB-910A-49E4-B677-4274DCC1BCE4}"/>
              </a:ext>
            </a:extLst>
          </p:cNvPr>
          <p:cNvSpPr/>
          <p:nvPr/>
        </p:nvSpPr>
        <p:spPr>
          <a:xfrm>
            <a:off x="427379" y="5277678"/>
            <a:ext cx="86470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1F2D6F-9553-41FA-B6C7-FB31FDE49C49}"/>
              </a:ext>
            </a:extLst>
          </p:cNvPr>
          <p:cNvSpPr/>
          <p:nvPr/>
        </p:nvSpPr>
        <p:spPr>
          <a:xfrm>
            <a:off x="1431231" y="5277678"/>
            <a:ext cx="86470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4CA4E1-3734-400F-9EF4-9C95474836F1}"/>
              </a:ext>
            </a:extLst>
          </p:cNvPr>
          <p:cNvSpPr/>
          <p:nvPr/>
        </p:nvSpPr>
        <p:spPr>
          <a:xfrm>
            <a:off x="2435083" y="5277677"/>
            <a:ext cx="86470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C26C76-7063-42EB-81C9-FA78C3DAA07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59732" y="4601818"/>
            <a:ext cx="899492" cy="67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AB834-AB6B-4635-98EB-18F3269D970E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V="1">
            <a:off x="1863584" y="4532244"/>
            <a:ext cx="0" cy="74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408604-F48A-4C18-97D9-B75CD7B90DD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010186" y="4611756"/>
            <a:ext cx="857250" cy="66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CF46DF-8996-454C-8F11-0EA37A79BEE2}"/>
              </a:ext>
            </a:extLst>
          </p:cNvPr>
          <p:cNvSpPr txBox="1"/>
          <p:nvPr/>
        </p:nvSpPr>
        <p:spPr>
          <a:xfrm>
            <a:off x="2435083" y="4721088"/>
            <a:ext cx="7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2F437D-558C-47F5-A0B6-8D4467346AE2}"/>
              </a:ext>
            </a:extLst>
          </p:cNvPr>
          <p:cNvSpPr/>
          <p:nvPr/>
        </p:nvSpPr>
        <p:spPr>
          <a:xfrm>
            <a:off x="685798" y="2868478"/>
            <a:ext cx="914399" cy="526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475020-1FA4-453A-A3CA-95009CE92ED8}"/>
              </a:ext>
            </a:extLst>
          </p:cNvPr>
          <p:cNvSpPr/>
          <p:nvPr/>
        </p:nvSpPr>
        <p:spPr>
          <a:xfrm>
            <a:off x="2010186" y="2910203"/>
            <a:ext cx="961612" cy="526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</a:t>
            </a:r>
          </a:p>
          <a:p>
            <a:pPr algn="ctr"/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/…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D4C07C-F803-4D80-A2D7-C0BB363B654B}"/>
              </a:ext>
            </a:extLst>
          </p:cNvPr>
          <p:cNvSpPr/>
          <p:nvPr/>
        </p:nvSpPr>
        <p:spPr>
          <a:xfrm>
            <a:off x="1411356" y="1587702"/>
            <a:ext cx="86470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F8BC43-226D-42FD-99CE-4C039CD74E90}"/>
              </a:ext>
            </a:extLst>
          </p:cNvPr>
          <p:cNvCxnSpPr>
            <a:stCxn id="26" idx="2"/>
            <a:endCxn id="18" idx="0"/>
          </p:cNvCxnSpPr>
          <p:nvPr/>
        </p:nvCxnSpPr>
        <p:spPr>
          <a:xfrm>
            <a:off x="1843709" y="2094597"/>
            <a:ext cx="0" cy="64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A6B486-97D7-40FB-9A54-6461CF21F21C}"/>
              </a:ext>
            </a:extLst>
          </p:cNvPr>
          <p:cNvSpPr txBox="1"/>
          <p:nvPr/>
        </p:nvSpPr>
        <p:spPr>
          <a:xfrm>
            <a:off x="1843708" y="2157235"/>
            <a:ext cx="14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config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AB5EB1-9F1B-4CD1-9B62-3B395404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12" y="1587702"/>
            <a:ext cx="7815102" cy="40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E61A1-FA59-4ED0-ADF5-0EE4C296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2" y="417446"/>
            <a:ext cx="5283669" cy="3928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9CEA72-DF24-40AC-B7C1-B317E7D54549}"/>
              </a:ext>
            </a:extLst>
          </p:cNvPr>
          <p:cNvSpPr/>
          <p:nvPr/>
        </p:nvSpPr>
        <p:spPr>
          <a:xfrm>
            <a:off x="3619504" y="5643"/>
            <a:ext cx="31518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>
                <a:solidFill>
                  <a:srgbClr val="2F2F2F"/>
                </a:solidFill>
                <a:effectLst/>
                <a:latin typeface="-apple-system"/>
              </a:rPr>
              <a:t>Service Discovery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81FC6-7B71-489E-B2A2-FB16667A650C}"/>
              </a:ext>
            </a:extLst>
          </p:cNvPr>
          <p:cNvSpPr txBox="1"/>
          <p:nvPr/>
        </p:nvSpPr>
        <p:spPr>
          <a:xfrm>
            <a:off x="3518451" y="1009614"/>
            <a:ext cx="5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etcd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A9EA21-1FC0-40FF-B302-F1838E8C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04" y="824947"/>
            <a:ext cx="6366016" cy="42440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181C75-451E-4BCF-B90F-D0105CAB08A7}"/>
              </a:ext>
            </a:extLst>
          </p:cNvPr>
          <p:cNvSpPr txBox="1"/>
          <p:nvPr/>
        </p:nvSpPr>
        <p:spPr>
          <a:xfrm>
            <a:off x="7891667" y="286651"/>
            <a:ext cx="17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Provider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2A74DD-506C-4E6E-8366-46CECD2B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85" y="4472250"/>
            <a:ext cx="2514601" cy="22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52FB0-2C7D-43E6-B4F9-0F01D623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488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EAFA5-D94F-4F56-A180-2895A640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75" y="864704"/>
            <a:ext cx="6073526" cy="4462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37564-C722-41A5-A1ED-EE9CF12A2C58}"/>
              </a:ext>
            </a:extLst>
          </p:cNvPr>
          <p:cNvSpPr txBox="1"/>
          <p:nvPr/>
        </p:nvSpPr>
        <p:spPr>
          <a:xfrm>
            <a:off x="7096539" y="244787"/>
            <a:ext cx="18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Requestor</a:t>
            </a:r>
          </a:p>
        </p:txBody>
      </p:sp>
    </p:spTree>
    <p:extLst>
      <p:ext uri="{BB962C8B-B14F-4D97-AF65-F5344CB8AC3E}">
        <p14:creationId xmlns:p14="http://schemas.microsoft.com/office/powerpoint/2010/main" val="953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FE540F-2773-4ED2-954C-92FEC09D2395}"/>
              </a:ext>
            </a:extLst>
          </p:cNvPr>
          <p:cNvSpPr txBox="1"/>
          <p:nvPr/>
        </p:nvSpPr>
        <p:spPr>
          <a:xfrm>
            <a:off x="775252" y="576470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Load balance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D2A6C-5852-4E94-BB63-96A450E2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1395412"/>
            <a:ext cx="6236603" cy="4667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719BD-2E45-4DD6-9D90-EF75E0231FEC}"/>
              </a:ext>
            </a:extLst>
          </p:cNvPr>
          <p:cNvSpPr txBox="1"/>
          <p:nvPr/>
        </p:nvSpPr>
        <p:spPr>
          <a:xfrm>
            <a:off x="7753741" y="391804"/>
            <a:ext cx="17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0E017-0A8C-4DD1-BB46-B2C09D86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17" y="898684"/>
            <a:ext cx="5084900" cy="572678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949A4C-A214-4764-A531-AFBBCB3E6C17}"/>
              </a:ext>
            </a:extLst>
          </p:cNvPr>
          <p:cNvSpPr/>
          <p:nvPr/>
        </p:nvSpPr>
        <p:spPr>
          <a:xfrm>
            <a:off x="7185992" y="5277678"/>
            <a:ext cx="4343400" cy="9442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9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04C886-02D0-4BFA-BD46-CFF806CA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66" y="1302121"/>
            <a:ext cx="6652628" cy="5198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B3DC3-4DB7-47D3-8255-491020CD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" y="1326250"/>
            <a:ext cx="4413393" cy="327556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0525AB-6B38-4FE6-9814-BD4C33AB4E87}"/>
              </a:ext>
            </a:extLst>
          </p:cNvPr>
          <p:cNvSpPr/>
          <p:nvPr/>
        </p:nvSpPr>
        <p:spPr>
          <a:xfrm>
            <a:off x="447465" y="2315817"/>
            <a:ext cx="3587822" cy="10328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3B50A3-1A6E-4FF4-A42C-689FF4F2C07A}"/>
              </a:ext>
            </a:extLst>
          </p:cNvPr>
          <p:cNvSpPr/>
          <p:nvPr/>
        </p:nvSpPr>
        <p:spPr>
          <a:xfrm>
            <a:off x="685799" y="3597966"/>
            <a:ext cx="3071192" cy="78436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D22E2E-5B27-42A5-A130-D57BD2DA4F76}"/>
              </a:ext>
            </a:extLst>
          </p:cNvPr>
          <p:cNvSpPr/>
          <p:nvPr/>
        </p:nvSpPr>
        <p:spPr>
          <a:xfrm>
            <a:off x="5983358" y="3766104"/>
            <a:ext cx="5846936" cy="128297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68D43-455F-4A5A-93CF-6C13B3FFC7C0}"/>
              </a:ext>
            </a:extLst>
          </p:cNvPr>
          <p:cNvSpPr txBox="1"/>
          <p:nvPr/>
        </p:nvSpPr>
        <p:spPr>
          <a:xfrm rot="20687009">
            <a:off x="2939153" y="2369917"/>
            <a:ext cx="2063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global var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F2366-312E-4FAD-B7AA-3C5140A422A7}"/>
              </a:ext>
            </a:extLst>
          </p:cNvPr>
          <p:cNvSpPr txBox="1"/>
          <p:nvPr/>
        </p:nvSpPr>
        <p:spPr>
          <a:xfrm>
            <a:off x="685799" y="324437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Load 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2E03B-2F40-4860-B19D-122AA5130D2A}"/>
              </a:ext>
            </a:extLst>
          </p:cNvPr>
          <p:cNvSpPr txBox="1"/>
          <p:nvPr/>
        </p:nvSpPr>
        <p:spPr>
          <a:xfrm>
            <a:off x="3402662" y="707617"/>
            <a:ext cx="44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Requestor (share memory, need lock)</a:t>
            </a:r>
          </a:p>
        </p:txBody>
      </p:sp>
    </p:spTree>
    <p:extLst>
      <p:ext uri="{BB962C8B-B14F-4D97-AF65-F5344CB8AC3E}">
        <p14:creationId xmlns:p14="http://schemas.microsoft.com/office/powerpoint/2010/main" val="428371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93C6067-C55F-4798-B7EB-0315573A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3" y="1335223"/>
            <a:ext cx="5604296" cy="50013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CD0B5F-9ADB-43A9-AF7C-445BC2CF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99" y="1356482"/>
            <a:ext cx="6272969" cy="4547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4D7E0-D18F-4294-AD14-809F81A8B22A}"/>
              </a:ext>
            </a:extLst>
          </p:cNvPr>
          <p:cNvSpPr txBox="1"/>
          <p:nvPr/>
        </p:nvSpPr>
        <p:spPr>
          <a:xfrm>
            <a:off x="2176669" y="775399"/>
            <a:ext cx="774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Requestor (communicate by channel instead of sharing memory, no lock)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4E153-0648-4263-A0AE-F7101A815DE1}"/>
              </a:ext>
            </a:extLst>
          </p:cNvPr>
          <p:cNvSpPr txBox="1"/>
          <p:nvPr/>
        </p:nvSpPr>
        <p:spPr>
          <a:xfrm>
            <a:off x="0" y="29853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Load balance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F65959-8AA9-4C47-9725-F4FAB42F8356}"/>
              </a:ext>
            </a:extLst>
          </p:cNvPr>
          <p:cNvSpPr/>
          <p:nvPr/>
        </p:nvSpPr>
        <p:spPr>
          <a:xfrm>
            <a:off x="129209" y="2196548"/>
            <a:ext cx="4432852" cy="83488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AF5D5F-615D-4331-9441-F7F06F57CE0E}"/>
              </a:ext>
            </a:extLst>
          </p:cNvPr>
          <p:cNvSpPr/>
          <p:nvPr/>
        </p:nvSpPr>
        <p:spPr>
          <a:xfrm>
            <a:off x="268357" y="3493398"/>
            <a:ext cx="3012265" cy="6512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FC3BF-3528-4F7D-9423-3C84C57E4B62}"/>
              </a:ext>
            </a:extLst>
          </p:cNvPr>
          <p:cNvSpPr txBox="1"/>
          <p:nvPr/>
        </p:nvSpPr>
        <p:spPr>
          <a:xfrm rot="20687009">
            <a:off x="3230218" y="3612565"/>
            <a:ext cx="178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local var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86B89C-BEB4-49D3-A04F-25E950077BB2}"/>
              </a:ext>
            </a:extLst>
          </p:cNvPr>
          <p:cNvSpPr/>
          <p:nvPr/>
        </p:nvSpPr>
        <p:spPr>
          <a:xfrm>
            <a:off x="447261" y="4376391"/>
            <a:ext cx="5329440" cy="152745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0DA25-2BFD-48AB-B160-6DCED3B0C244}"/>
              </a:ext>
            </a:extLst>
          </p:cNvPr>
          <p:cNvSpPr txBox="1"/>
          <p:nvPr/>
        </p:nvSpPr>
        <p:spPr>
          <a:xfrm rot="21445099">
            <a:off x="901381" y="5298252"/>
            <a:ext cx="450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Reactive Programming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B71A13-E3C8-4FAB-848A-B0729822E22D}"/>
              </a:ext>
            </a:extLst>
          </p:cNvPr>
          <p:cNvSpPr/>
          <p:nvPr/>
        </p:nvSpPr>
        <p:spPr>
          <a:xfrm>
            <a:off x="6694452" y="4219597"/>
            <a:ext cx="2068049" cy="2561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72B230-DC22-4537-97EB-35D93C08343B}"/>
              </a:ext>
            </a:extLst>
          </p:cNvPr>
          <p:cNvSpPr/>
          <p:nvPr/>
        </p:nvSpPr>
        <p:spPr>
          <a:xfrm>
            <a:off x="5949017" y="1585731"/>
            <a:ext cx="6193288" cy="7201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A42EE-793E-44CE-946F-74DA6C6870C1}"/>
              </a:ext>
            </a:extLst>
          </p:cNvPr>
          <p:cNvSpPr txBox="1"/>
          <p:nvPr/>
        </p:nvSpPr>
        <p:spPr>
          <a:xfrm rot="21445099">
            <a:off x="2403087" y="1615370"/>
            <a:ext cx="325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Only share </a:t>
            </a:r>
            <a:r>
              <a:rPr lang="en-US" sz="3600" b="1" dirty="0" err="1">
                <a:solidFill>
                  <a:srgbClr val="FFFF00"/>
                </a:solidFill>
              </a:rPr>
              <a:t>chan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23E61-F8A1-4A2A-9639-CF57A8BAFDF3}"/>
              </a:ext>
            </a:extLst>
          </p:cNvPr>
          <p:cNvSpPr txBox="1"/>
          <p:nvPr/>
        </p:nvSpPr>
        <p:spPr>
          <a:xfrm rot="20998898">
            <a:off x="9092307" y="4729261"/>
            <a:ext cx="2788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No care how to use,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just sent to </a:t>
            </a:r>
            <a:r>
              <a:rPr lang="en-US" sz="2400" b="1" dirty="0" err="1">
                <a:solidFill>
                  <a:srgbClr val="FFFF00"/>
                </a:solidFill>
              </a:rPr>
              <a:t>chan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E3FEA4E-EC4E-4BC5-A08D-17120DDE7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679" y="137799"/>
            <a:ext cx="9748355" cy="40735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AD54B8-94B0-46A7-86B6-D9292DCEF5EC}"/>
              </a:ext>
            </a:extLst>
          </p:cNvPr>
          <p:cNvSpPr/>
          <p:nvPr/>
        </p:nvSpPr>
        <p:spPr>
          <a:xfrm>
            <a:off x="7913195" y="6085369"/>
            <a:ext cx="1707883" cy="617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Work Load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7EB098-7432-4A4B-B4B2-AA3BF4E170D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221896" y="6389500"/>
            <a:ext cx="1691299" cy="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67958-1F22-4FA2-A61D-36B0E7683DEF}"/>
              </a:ext>
            </a:extLst>
          </p:cNvPr>
          <p:cNvSpPr txBox="1"/>
          <p:nvPr/>
        </p:nvSpPr>
        <p:spPr>
          <a:xfrm>
            <a:off x="6321287" y="6045613"/>
            <a:ext cx="13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Chan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0C4CAE-1BD1-44A9-AB04-C9117376F00A}"/>
              </a:ext>
            </a:extLst>
          </p:cNvPr>
          <p:cNvCxnSpPr/>
          <p:nvPr/>
        </p:nvCxnSpPr>
        <p:spPr>
          <a:xfrm>
            <a:off x="9621078" y="6376343"/>
            <a:ext cx="1691299" cy="1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667961-4BA4-4E66-8166-7BA654AF3170}"/>
              </a:ext>
            </a:extLst>
          </p:cNvPr>
          <p:cNvSpPr txBox="1"/>
          <p:nvPr/>
        </p:nvSpPr>
        <p:spPr>
          <a:xfrm>
            <a:off x="9660834" y="6057737"/>
            <a:ext cx="161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 Work Load</a:t>
            </a:r>
          </a:p>
          <a:p>
            <a:r>
              <a:rPr lang="en-US" dirty="0"/>
              <a:t>Server Chan</a:t>
            </a:r>
          </a:p>
        </p:txBody>
      </p:sp>
    </p:spTree>
    <p:extLst>
      <p:ext uri="{BB962C8B-B14F-4D97-AF65-F5344CB8AC3E}">
        <p14:creationId xmlns:p14="http://schemas.microsoft.com/office/powerpoint/2010/main" val="187599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57172D-DB89-42E2-A936-ACFF480DC01F}"/>
              </a:ext>
            </a:extLst>
          </p:cNvPr>
          <p:cNvSpPr txBox="1"/>
          <p:nvPr/>
        </p:nvSpPr>
        <p:spPr>
          <a:xfrm>
            <a:off x="7762460" y="3725520"/>
            <a:ext cx="4249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Notify and coordination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E0C99-FD3A-47BD-87DD-D26CDAFE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74" y="865534"/>
            <a:ext cx="5162550" cy="278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AD80B-4CC0-40D8-A7A8-012D7E05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89" y="352181"/>
            <a:ext cx="4455311" cy="34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582C2-298D-4F64-BA80-958361A3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280" y="359608"/>
            <a:ext cx="4818712" cy="33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DD117-F418-492D-8B44-9A3CE8166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760" y="3725520"/>
            <a:ext cx="3805465" cy="30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4CA07-9BAB-4C85-B3C4-8793F141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2" y="979657"/>
            <a:ext cx="9506848" cy="3413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B3443-F318-4E69-89E4-AD1F7EEE15F4}"/>
              </a:ext>
            </a:extLst>
          </p:cNvPr>
          <p:cNvSpPr txBox="1"/>
          <p:nvPr/>
        </p:nvSpPr>
        <p:spPr>
          <a:xfrm>
            <a:off x="765312" y="298174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Distributed 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C7ED4-B33F-4878-96A3-B091C508A8D5}"/>
              </a:ext>
            </a:extLst>
          </p:cNvPr>
          <p:cNvSpPr txBox="1"/>
          <p:nvPr/>
        </p:nvSpPr>
        <p:spPr>
          <a:xfrm>
            <a:off x="5031276" y="3647661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fail, watch the lock until unlock and then compete again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9FE7F-8724-471A-A2B5-518C6FEC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7" y="5118653"/>
            <a:ext cx="3614365" cy="700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D2579-B6A7-48EE-BDAE-75D76C334DE6}"/>
              </a:ext>
            </a:extLst>
          </p:cNvPr>
          <p:cNvSpPr txBox="1"/>
          <p:nvPr/>
        </p:nvSpPr>
        <p:spPr>
          <a:xfrm>
            <a:off x="2001159" y="6001651"/>
            <a:ext cx="245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if locked by others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2FB68-9B61-4F7B-B5D4-06805CD1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15" y="4749797"/>
            <a:ext cx="4958480" cy="16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Introduction</a:t>
            </a:r>
          </a:p>
          <a:p>
            <a:r>
              <a:rPr lang="en-US" dirty="0"/>
              <a:t>Features </a:t>
            </a:r>
          </a:p>
          <a:p>
            <a:r>
              <a:rPr lang="en-US" dirty="0"/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Compare with Zoo Keeper</a:t>
            </a:r>
          </a:p>
          <a:p>
            <a:r>
              <a:rPr lang="en-US" dirty="0"/>
              <a:t>Stress Test</a:t>
            </a:r>
          </a:p>
          <a:p>
            <a:r>
              <a:rPr lang="en-US" dirty="0"/>
              <a:t>A CRMS implementation with </a:t>
            </a:r>
            <a:r>
              <a:rPr lang="en-US" dirty="0" err="1"/>
              <a:t>etcd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1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39EDA-F52A-4711-8761-7D83E8F1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0864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86576-253F-4996-A985-748778FA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56" y="4552123"/>
            <a:ext cx="7126144" cy="2305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3D382-391F-4630-AF08-3FA9C7511F43}"/>
              </a:ext>
            </a:extLst>
          </p:cNvPr>
          <p:cNvSpPr txBox="1"/>
          <p:nvPr/>
        </p:nvSpPr>
        <p:spPr>
          <a:xfrm>
            <a:off x="7762461" y="178904"/>
            <a:ext cx="277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in </a:t>
            </a:r>
            <a:r>
              <a:rPr lang="en-US" dirty="0" err="1"/>
              <a:t>etcd</a:t>
            </a:r>
            <a:r>
              <a:rPr lang="en-US" dirty="0"/>
              <a:t> for 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049FA-F6AF-417B-8C0C-2512309A0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462" y="1184758"/>
            <a:ext cx="3034668" cy="222436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7A0573-16B1-44B9-8328-1DF8A0D11F22}"/>
              </a:ext>
            </a:extLst>
          </p:cNvPr>
          <p:cNvSpPr/>
          <p:nvPr/>
        </p:nvSpPr>
        <p:spPr>
          <a:xfrm>
            <a:off x="7485858" y="1547328"/>
            <a:ext cx="1242391" cy="1499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3867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1FC23-0D4F-401B-B8CB-F4B197AC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262274"/>
            <a:ext cx="6702905" cy="3538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7C2B1-CECD-47F1-964B-0D23711DB36D}"/>
              </a:ext>
            </a:extLst>
          </p:cNvPr>
          <p:cNvSpPr txBox="1"/>
          <p:nvPr/>
        </p:nvSpPr>
        <p:spPr>
          <a:xfrm>
            <a:off x="178904" y="218661"/>
            <a:ext cx="621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Cluster monitor and leader 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C13D9-9D5A-4AAA-A233-31B87682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09" y="9525"/>
            <a:ext cx="5286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5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5EFD3-70A1-4C60-9857-30E2652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5" y="663012"/>
            <a:ext cx="5061917" cy="5618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D4009-C609-4A2E-AB12-64613EF9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2" y="1117530"/>
            <a:ext cx="6820378" cy="51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E4FE9-1613-4C89-B67D-4C7AB5D8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6" y="93865"/>
            <a:ext cx="6179428" cy="429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FFB00-DA40-4C3E-AF4D-8BA85C2DFAC8}"/>
              </a:ext>
            </a:extLst>
          </p:cNvPr>
          <p:cNvSpPr txBox="1"/>
          <p:nvPr/>
        </p:nvSpPr>
        <p:spPr>
          <a:xfrm>
            <a:off x="6673064" y="221409"/>
            <a:ext cx="559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Publish / Subscription, Distributed Message Queue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B0044-C12D-4EE3-81AB-24C3BEE9EEC6}"/>
              </a:ext>
            </a:extLst>
          </p:cNvPr>
          <p:cNvSpPr txBox="1"/>
          <p:nvPr/>
        </p:nvSpPr>
        <p:spPr>
          <a:xfrm>
            <a:off x="0" y="5857872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3CC7A-7397-4440-9DFA-7006D89BF3E7}"/>
              </a:ext>
            </a:extLst>
          </p:cNvPr>
          <p:cNvSpPr txBox="1"/>
          <p:nvPr/>
        </p:nvSpPr>
        <p:spPr>
          <a:xfrm>
            <a:off x="7762327" y="2513141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 (push mode)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21F80-88FA-44E4-A0B2-8928876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45" y="2995136"/>
            <a:ext cx="5181600" cy="2314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04EE46-45C2-4A5E-A1DF-B5334821743D}"/>
              </a:ext>
            </a:extLst>
          </p:cNvPr>
          <p:cNvSpPr txBox="1"/>
          <p:nvPr/>
        </p:nvSpPr>
        <p:spPr>
          <a:xfrm>
            <a:off x="7762327" y="747276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 (pull mode)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87A3C6-CE02-4C5E-8B0C-B2769F90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45" y="1286237"/>
            <a:ext cx="4943475" cy="1057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7D33E3-8B2E-4949-8636-3DAF4D7D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64" y="4552950"/>
            <a:ext cx="5638800" cy="2305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1FA84C-9854-4520-8943-90C5CCD75B65}"/>
              </a:ext>
            </a:extLst>
          </p:cNvPr>
          <p:cNvSpPr txBox="1"/>
          <p:nvPr/>
        </p:nvSpPr>
        <p:spPr>
          <a:xfrm rot="21169666">
            <a:off x="7295239" y="5486963"/>
            <a:ext cx="44912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After all, it is NOT design as a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professional message queue</a:t>
            </a:r>
          </a:p>
        </p:txBody>
      </p:sp>
    </p:spTree>
    <p:extLst>
      <p:ext uri="{BB962C8B-B14F-4D97-AF65-F5344CB8AC3E}">
        <p14:creationId xmlns:p14="http://schemas.microsoft.com/office/powerpoint/2010/main" val="92226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Application Scenario</a:t>
            </a:r>
          </a:p>
          <a:p>
            <a:r>
              <a:rPr lang="en-US" b="1" dirty="0">
                <a:solidFill>
                  <a:srgbClr val="7030A0"/>
                </a:solidFill>
              </a:rPr>
              <a:t>Architecture</a:t>
            </a:r>
            <a:endParaRPr lang="en-US" dirty="0"/>
          </a:p>
          <a:p>
            <a:r>
              <a:rPr lang="en-US" dirty="0"/>
              <a:t>Compare with Zoo Keeper</a:t>
            </a:r>
          </a:p>
          <a:p>
            <a:r>
              <a:rPr lang="en-US" dirty="0"/>
              <a:t>Stress Test</a:t>
            </a:r>
          </a:p>
          <a:p>
            <a:r>
              <a:rPr lang="en-US" dirty="0"/>
              <a:t>A CRMS implementation with </a:t>
            </a:r>
            <a:r>
              <a:rPr lang="en-US" dirty="0" err="1"/>
              <a:t>etcd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2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547A2-F309-493A-ADE1-6AD9BEB52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1" y="368990"/>
            <a:ext cx="6086682" cy="5156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B99BA-3742-4DF0-986C-4015A051B967}"/>
              </a:ext>
            </a:extLst>
          </p:cNvPr>
          <p:cNvSpPr txBox="1"/>
          <p:nvPr/>
        </p:nvSpPr>
        <p:spPr>
          <a:xfrm>
            <a:off x="109330" y="634116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WAL: Write Ahead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4558B-EF3F-44F8-B352-2F996CF7B63B}"/>
              </a:ext>
            </a:extLst>
          </p:cNvPr>
          <p:cNvSpPr txBox="1"/>
          <p:nvPr/>
        </p:nvSpPr>
        <p:spPr>
          <a:xfrm>
            <a:off x="3197958" y="5829247"/>
            <a:ext cx="783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Raft: refer to the pdf attached</a:t>
            </a:r>
          </a:p>
        </p:txBody>
      </p:sp>
    </p:spTree>
    <p:extLst>
      <p:ext uri="{BB962C8B-B14F-4D97-AF65-F5344CB8AC3E}">
        <p14:creationId xmlns:p14="http://schemas.microsoft.com/office/powerpoint/2010/main" val="216306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88B46-546B-438C-ACF0-943631FB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89" y="1278006"/>
            <a:ext cx="8601075" cy="5295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A46CCD-F23B-47DD-B0ED-0B6919DC9854}"/>
              </a:ext>
            </a:extLst>
          </p:cNvPr>
          <p:cNvSpPr txBox="1"/>
          <p:nvPr/>
        </p:nvSpPr>
        <p:spPr>
          <a:xfrm>
            <a:off x="2425148" y="427383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Etcd V3 store</a:t>
            </a:r>
          </a:p>
        </p:txBody>
      </p:sp>
    </p:spTree>
    <p:extLst>
      <p:ext uri="{BB962C8B-B14F-4D97-AF65-F5344CB8AC3E}">
        <p14:creationId xmlns:p14="http://schemas.microsoft.com/office/powerpoint/2010/main" val="256505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FE2EA-5566-4062-A2FF-F853CF39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30" y="1418811"/>
            <a:ext cx="7210425" cy="491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C9D1F-ACA8-40B8-B911-AD9507A080E4}"/>
              </a:ext>
            </a:extLst>
          </p:cNvPr>
          <p:cNvSpPr txBox="1"/>
          <p:nvPr/>
        </p:nvSpPr>
        <p:spPr>
          <a:xfrm>
            <a:off x="1133061" y="308113"/>
            <a:ext cx="244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Snapshot: Log compress</a:t>
            </a:r>
          </a:p>
        </p:txBody>
      </p:sp>
    </p:spTree>
    <p:extLst>
      <p:ext uri="{BB962C8B-B14F-4D97-AF65-F5344CB8AC3E}">
        <p14:creationId xmlns:p14="http://schemas.microsoft.com/office/powerpoint/2010/main" val="152375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b="1" dirty="0">
                <a:solidFill>
                  <a:srgbClr val="7030A0"/>
                </a:solidFill>
              </a:rPr>
              <a:t>Compare with Zoo Keeper</a:t>
            </a:r>
            <a:endParaRPr lang="en-US" dirty="0"/>
          </a:p>
          <a:p>
            <a:r>
              <a:rPr lang="en-US" dirty="0"/>
              <a:t>Stress Test</a:t>
            </a:r>
          </a:p>
          <a:p>
            <a:r>
              <a:rPr lang="en-US" sz="2900" dirty="0"/>
              <a:t>A CRMS implementation with </a:t>
            </a:r>
            <a:r>
              <a:rPr lang="en-US" sz="2900" dirty="0" err="1"/>
              <a:t>etcd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158916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BAD3B-ACAC-4CFF-BB47-1D69FD43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69" y="1121807"/>
            <a:ext cx="7953375" cy="5353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8AA96-EF5E-4E8A-8612-4DF43B56788D}"/>
              </a:ext>
            </a:extLst>
          </p:cNvPr>
          <p:cNvSpPr txBox="1"/>
          <p:nvPr/>
        </p:nvSpPr>
        <p:spPr>
          <a:xfrm>
            <a:off x="377687" y="241438"/>
            <a:ext cx="704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 Keep is the similar to </a:t>
            </a:r>
            <a:r>
              <a:rPr lang="en-US" dirty="0" err="1"/>
              <a:t>etcd</a:t>
            </a:r>
            <a:r>
              <a:rPr lang="en-US" dirty="0"/>
              <a:t>, but older, written by Java and proxy is </a:t>
            </a:r>
            <a:r>
              <a:rPr lang="en-US" dirty="0" err="1"/>
              <a:t>Zab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7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7C6C-CB18-48B8-8B46-34D408D3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76A8B-5FAA-40B7-AC3B-E68D92C51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3"/>
            <a:ext cx="10515600" cy="4634812"/>
          </a:xfrm>
        </p:spPr>
        <p:txBody>
          <a:bodyPr>
            <a:normAutofit/>
          </a:bodyPr>
          <a:lstStyle/>
          <a:p>
            <a:r>
              <a:rPr lang="en-US" dirty="0"/>
              <a:t>An observable highly-available key value store for shared configuration and service discovery</a:t>
            </a:r>
          </a:p>
          <a:p>
            <a:r>
              <a:rPr lang="en-US" dirty="0"/>
              <a:t>Distributed coordinator</a:t>
            </a:r>
          </a:p>
          <a:p>
            <a:r>
              <a:rPr lang="en-US" dirty="0"/>
              <a:t>Written by CoreOS with Go language</a:t>
            </a:r>
          </a:p>
          <a:p>
            <a:r>
              <a:rPr lang="en-US" dirty="0"/>
              <a:t>Apache 2.0 license</a:t>
            </a:r>
          </a:p>
          <a:p>
            <a:r>
              <a:rPr lang="en-US" i="1" dirty="0"/>
              <a:t>Simple</a:t>
            </a:r>
            <a:r>
              <a:rPr lang="en-US" dirty="0"/>
              <a:t>: well-defined, user-facing API (</a:t>
            </a:r>
            <a:r>
              <a:rPr lang="en-US" dirty="0" err="1"/>
              <a:t>gRPC</a:t>
            </a:r>
            <a:r>
              <a:rPr lang="en-US" dirty="0"/>
              <a:t>)</a:t>
            </a:r>
          </a:p>
          <a:p>
            <a:r>
              <a:rPr lang="en-US" i="1" dirty="0"/>
              <a:t>Secure</a:t>
            </a:r>
            <a:r>
              <a:rPr lang="en-US" dirty="0"/>
              <a:t>: automatic TLS with optional client cert authentication</a:t>
            </a:r>
          </a:p>
          <a:p>
            <a:r>
              <a:rPr lang="en-US" i="1" dirty="0"/>
              <a:t>Fast</a:t>
            </a:r>
            <a:r>
              <a:rPr lang="en-US" dirty="0"/>
              <a:t>: benchmarked 10,000 writes/sec</a:t>
            </a:r>
          </a:p>
          <a:p>
            <a:r>
              <a:rPr lang="en-US" i="1" dirty="0"/>
              <a:t>Reliable</a:t>
            </a:r>
            <a:r>
              <a:rPr lang="en-US" dirty="0"/>
              <a:t>: properly distributed using Raft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751CB-686D-45DF-949B-1B106DBE9B5E}"/>
              </a:ext>
            </a:extLst>
          </p:cNvPr>
          <p:cNvSpPr txBox="1"/>
          <p:nvPr/>
        </p:nvSpPr>
        <p:spPr>
          <a:xfrm rot="21320358">
            <a:off x="4284674" y="144333"/>
            <a:ext cx="715785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Distributed</a:t>
            </a:r>
            <a:r>
              <a:rPr lang="en-US" sz="4800" b="1" dirty="0">
                <a:solidFill>
                  <a:srgbClr val="7030A0"/>
                </a:solidFill>
              </a:rPr>
              <a:t> </a:t>
            </a:r>
            <a:r>
              <a:rPr lang="en-US" sz="4800" b="1" dirty="0">
                <a:solidFill>
                  <a:schemeClr val="accent1"/>
                </a:solidFill>
              </a:rPr>
              <a:t>Observable</a:t>
            </a:r>
          </a:p>
          <a:p>
            <a:r>
              <a:rPr lang="en-US" sz="6600" b="1" dirty="0">
                <a:solidFill>
                  <a:srgbClr val="7030A0"/>
                </a:solidFill>
              </a:rPr>
              <a:t>Map&lt;string, []byte&gt;</a:t>
            </a:r>
          </a:p>
        </p:txBody>
      </p:sp>
    </p:spTree>
    <p:extLst>
      <p:ext uri="{BB962C8B-B14F-4D97-AF65-F5344CB8AC3E}">
        <p14:creationId xmlns:p14="http://schemas.microsoft.com/office/powerpoint/2010/main" val="350294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2F429-EC87-498D-B7EE-4F80E1BD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66762"/>
            <a:ext cx="86487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FF0E-FD24-462F-9F55-0EF1AF1E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419225"/>
            <a:ext cx="81153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F97FD-472A-4E13-A04C-96A0A35B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54" y="289269"/>
            <a:ext cx="9839325" cy="733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CC4EC-0A36-4D09-A6E3-EF0AEAA2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39" y="1573214"/>
            <a:ext cx="5540236" cy="3654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38C67-AE72-4B2E-A161-E8D266BC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41" y="1549676"/>
            <a:ext cx="5663561" cy="367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1203E4-6C34-4CC5-9881-E71FFA85C9A3}"/>
              </a:ext>
            </a:extLst>
          </p:cNvPr>
          <p:cNvSpPr txBox="1"/>
          <p:nvPr/>
        </p:nvSpPr>
        <p:spPr>
          <a:xfrm>
            <a:off x="5987202" y="1769165"/>
            <a:ext cx="59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zk</a:t>
            </a:r>
            <a:endParaRPr lang="en-US" dirty="0"/>
          </a:p>
          <a:p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3F2C5-FFEC-4A29-9B85-4C96AF148D79}"/>
              </a:ext>
            </a:extLst>
          </p:cNvPr>
          <p:cNvSpPr txBox="1"/>
          <p:nvPr/>
        </p:nvSpPr>
        <p:spPr>
          <a:xfrm>
            <a:off x="11100024" y="1769165"/>
            <a:ext cx="59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zk</a:t>
            </a:r>
            <a:endParaRPr lang="en-US" dirty="0"/>
          </a:p>
          <a:p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C54F5-7FEB-40E4-AB96-EDE01C5782C2}"/>
              </a:ext>
            </a:extLst>
          </p:cNvPr>
          <p:cNvSpPr txBox="1"/>
          <p:nvPr/>
        </p:nvSpPr>
        <p:spPr>
          <a:xfrm>
            <a:off x="534764" y="5730774"/>
            <a:ext cx="11267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Go uses the same GC algorithm with Java, but Go’s Stack/heap allocation strategy is much more intelligent.</a:t>
            </a:r>
          </a:p>
          <a:p>
            <a:r>
              <a:rPr lang="en-US" dirty="0"/>
              <a:t>In Java, when you new an object (except basic type), it will allocate to heap, GC will check it and work load hard.</a:t>
            </a:r>
          </a:p>
          <a:p>
            <a:r>
              <a:rPr lang="en-US" dirty="0"/>
              <a:t>In Go, the intelligent compiler will try to allocate to stack if it is safe to be there. So GC’s work load is greatly decreased.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FE55D-BB5A-4B70-AE63-7C1941CA5B8A}"/>
              </a:ext>
            </a:extLst>
          </p:cNvPr>
          <p:cNvSpPr txBox="1"/>
          <p:nvPr/>
        </p:nvSpPr>
        <p:spPr>
          <a:xfrm>
            <a:off x="188843" y="5287617"/>
            <a:ext cx="841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</a:t>
            </a:r>
            <a:r>
              <a:rPr lang="en-US" dirty="0" err="1"/>
              <a:t>etcd</a:t>
            </a:r>
            <a:r>
              <a:rPr lang="en-US" dirty="0"/>
              <a:t> is more smooth? ---- Thanks to Go’s intelligent Stack/Heap allocation strategy!</a:t>
            </a:r>
          </a:p>
        </p:txBody>
      </p:sp>
    </p:spTree>
    <p:extLst>
      <p:ext uri="{BB962C8B-B14F-4D97-AF65-F5344CB8AC3E}">
        <p14:creationId xmlns:p14="http://schemas.microsoft.com/office/powerpoint/2010/main" val="2335860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F2404-A5AB-49A8-BCF2-2ED5D336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24" y="944424"/>
            <a:ext cx="76295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Compare with Zoo Keeper</a:t>
            </a:r>
          </a:p>
          <a:p>
            <a:r>
              <a:rPr lang="en-US" b="1" dirty="0">
                <a:solidFill>
                  <a:srgbClr val="7030A0"/>
                </a:solidFill>
              </a:rPr>
              <a:t>Stress Test</a:t>
            </a:r>
          </a:p>
          <a:p>
            <a:r>
              <a:rPr lang="en-US" dirty="0"/>
              <a:t>A CRMS implementation with </a:t>
            </a:r>
            <a:r>
              <a:rPr lang="en-US" dirty="0" err="1"/>
              <a:t>etcd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65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05F6CA-E28A-47BF-B169-5E6D7F81C3BF}"/>
              </a:ext>
            </a:extLst>
          </p:cNvPr>
          <p:cNvSpPr txBox="1"/>
          <p:nvPr/>
        </p:nvSpPr>
        <p:spPr>
          <a:xfrm>
            <a:off x="238539" y="48413"/>
            <a:ext cx="444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High Concurrency Stress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EDEAF-E140-416B-9B4F-A205F19D3F98}"/>
              </a:ext>
            </a:extLst>
          </p:cNvPr>
          <p:cNvSpPr txBox="1"/>
          <p:nvPr/>
        </p:nvSpPr>
        <p:spPr>
          <a:xfrm>
            <a:off x="2673621" y="1938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2989D-161D-4E8F-A0C8-88E5422A4DA3}"/>
              </a:ext>
            </a:extLst>
          </p:cNvPr>
          <p:cNvSpPr txBox="1"/>
          <p:nvPr/>
        </p:nvSpPr>
        <p:spPr>
          <a:xfrm>
            <a:off x="327992" y="4699624"/>
            <a:ext cx="111250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Summary:</a:t>
            </a:r>
          </a:p>
          <a:p>
            <a:r>
              <a:rPr lang="en-US" dirty="0"/>
              <a:t>1. </a:t>
            </a:r>
            <a:r>
              <a:rPr lang="en-US" dirty="0" err="1">
                <a:solidFill>
                  <a:srgbClr val="0070C0"/>
                </a:solidFill>
              </a:rPr>
              <a:t>etcd</a:t>
            </a:r>
            <a:r>
              <a:rPr lang="en-US" dirty="0">
                <a:solidFill>
                  <a:srgbClr val="0070C0"/>
                </a:solidFill>
              </a:rPr>
              <a:t> is not suitable for high concurrency, fast and large data updating</a:t>
            </a:r>
            <a:r>
              <a:rPr lang="en-US" dirty="0"/>
              <a:t>.</a:t>
            </a:r>
          </a:p>
          <a:p>
            <a:r>
              <a:rPr lang="en-US" dirty="0"/>
              <a:t>2. when more than n = 10000 updates from 10000 go-routines, some will fail with too many requests, can fix by retry.</a:t>
            </a:r>
          </a:p>
          <a:p>
            <a:r>
              <a:rPr lang="en-US" dirty="0"/>
              <a:t>3. when retry count up to 5, still cannot support n = 100000.</a:t>
            </a:r>
          </a:p>
          <a:p>
            <a:r>
              <a:rPr lang="en-US" dirty="0"/>
              <a:t>4. </a:t>
            </a:r>
            <a:r>
              <a:rPr lang="en-US" dirty="0">
                <a:solidFill>
                  <a:srgbClr val="7030A0"/>
                </a:solidFill>
              </a:rPr>
              <a:t>retry count up to 10 can support 100000, time cost: 46s (</a:t>
            </a:r>
            <a:r>
              <a:rPr lang="en-US" dirty="0" err="1">
                <a:solidFill>
                  <a:srgbClr val="7030A0"/>
                </a:solidFill>
              </a:rPr>
              <a:t>mongodb</a:t>
            </a:r>
            <a:r>
              <a:rPr lang="en-US" dirty="0">
                <a:solidFill>
                  <a:srgbClr val="7030A0"/>
                </a:solidFill>
              </a:rPr>
              <a:t> takes 9s in 4 parallel sessions)</a:t>
            </a:r>
          </a:p>
          <a:p>
            <a:r>
              <a:rPr lang="en-US" dirty="0"/>
              <a:t>5. retry count up to 20 can support 150000 </a:t>
            </a:r>
            <a:r>
              <a:rPr lang="en-US" dirty="0">
                <a:solidFill>
                  <a:srgbClr val="FF0000"/>
                </a:solidFill>
              </a:rPr>
              <a:t>but not always success</a:t>
            </a:r>
          </a:p>
          <a:p>
            <a:r>
              <a:rPr lang="en-US" dirty="0"/>
              <a:t>6. </a:t>
            </a:r>
            <a:r>
              <a:rPr lang="en-US" dirty="0">
                <a:solidFill>
                  <a:srgbClr val="FF0000"/>
                </a:solidFill>
              </a:rPr>
              <a:t>retry count up to 40 still cannot support 180000, in this time both </a:t>
            </a:r>
            <a:r>
              <a:rPr lang="en-US" dirty="0" err="1">
                <a:solidFill>
                  <a:srgbClr val="FF0000"/>
                </a:solidFill>
              </a:rPr>
              <a:t>etcd</a:t>
            </a:r>
            <a:r>
              <a:rPr lang="en-US" dirty="0">
                <a:solidFill>
                  <a:srgbClr val="FF0000"/>
                </a:solidFill>
              </a:rPr>
              <a:t> client and cluster crash</a:t>
            </a:r>
            <a:r>
              <a:rPr lang="en-US" dirty="0"/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AC394D-7DDE-4A97-9D95-AEBA4F0851CE}"/>
              </a:ext>
            </a:extLst>
          </p:cNvPr>
          <p:cNvSpPr/>
          <p:nvPr/>
        </p:nvSpPr>
        <p:spPr>
          <a:xfrm>
            <a:off x="3548272" y="1668189"/>
            <a:ext cx="2156790" cy="48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put k, 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7900B0-BF6A-43AC-88DB-F7B7C45225A5}"/>
              </a:ext>
            </a:extLst>
          </p:cNvPr>
          <p:cNvSpPr/>
          <p:nvPr/>
        </p:nvSpPr>
        <p:spPr>
          <a:xfrm>
            <a:off x="3548271" y="2262954"/>
            <a:ext cx="2156791" cy="48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get k and verify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D6042D-F42B-4779-B6BA-26EDFF1F7A76}"/>
              </a:ext>
            </a:extLst>
          </p:cNvPr>
          <p:cNvSpPr/>
          <p:nvPr/>
        </p:nvSpPr>
        <p:spPr>
          <a:xfrm>
            <a:off x="3548272" y="2865632"/>
            <a:ext cx="2156790" cy="48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delete 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B872F1-177F-46B5-B639-CFD4897D3F40}"/>
              </a:ext>
            </a:extLst>
          </p:cNvPr>
          <p:cNvSpPr/>
          <p:nvPr/>
        </p:nvSpPr>
        <p:spPr>
          <a:xfrm>
            <a:off x="3548272" y="3460397"/>
            <a:ext cx="2156790" cy="48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get k and verify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C4DC7-5AE9-4200-AB32-5F384D21C17D}"/>
              </a:ext>
            </a:extLst>
          </p:cNvPr>
          <p:cNvSpPr txBox="1"/>
          <p:nvPr/>
        </p:nvSpPr>
        <p:spPr>
          <a:xfrm>
            <a:off x="2733262" y="1002627"/>
            <a:ext cx="2256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dirty="0"/>
              <a:t>for i := 0; i &lt; </a:t>
            </a:r>
            <a:r>
              <a:rPr lang="nn-NO" b="1" dirty="0">
                <a:solidFill>
                  <a:srgbClr val="FF0000"/>
                </a:solidFill>
              </a:rPr>
              <a:t>n</a:t>
            </a:r>
            <a:r>
              <a:rPr lang="nn-NO" dirty="0"/>
              <a:t>; i++ {</a:t>
            </a:r>
          </a:p>
          <a:p>
            <a:r>
              <a:rPr lang="nn-NO" dirty="0"/>
              <a:t>    go func(k, v string) {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5A4AC-954D-49BE-B86C-A1A6C84B2CEA}"/>
              </a:ext>
            </a:extLst>
          </p:cNvPr>
          <p:cNvSpPr txBox="1"/>
          <p:nvPr/>
        </p:nvSpPr>
        <p:spPr>
          <a:xfrm>
            <a:off x="2733262" y="3981121"/>
            <a:ext cx="463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}(</a:t>
            </a:r>
            <a:r>
              <a:rPr lang="en-US" dirty="0" err="1"/>
              <a:t>fmt.Sprint</a:t>
            </a:r>
            <a:r>
              <a:rPr lang="en-US" dirty="0"/>
              <a:t>("key_", </a:t>
            </a:r>
            <a:r>
              <a:rPr lang="en-US" dirty="0" err="1"/>
              <a:t>i</a:t>
            </a:r>
            <a:r>
              <a:rPr lang="en-US" dirty="0"/>
              <a:t>), </a:t>
            </a:r>
            <a:r>
              <a:rPr lang="en-US" dirty="0" err="1"/>
              <a:t>fmt.Sprint</a:t>
            </a:r>
            <a:r>
              <a:rPr lang="en-US" dirty="0"/>
              <a:t>("value_", 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r>
              <a:rPr lang="en-US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E54E7-F818-456F-B119-138374925702}"/>
              </a:ext>
            </a:extLst>
          </p:cNvPr>
          <p:cNvSpPr txBox="1"/>
          <p:nvPr/>
        </p:nvSpPr>
        <p:spPr>
          <a:xfrm>
            <a:off x="238539" y="599303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way: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89893-4818-4E92-8993-B978A4EB71EA}"/>
              </a:ext>
            </a:extLst>
          </p:cNvPr>
          <p:cNvSpPr txBox="1"/>
          <p:nvPr/>
        </p:nvSpPr>
        <p:spPr>
          <a:xfrm>
            <a:off x="1282927" y="58546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 = 10000, 100000, 150000, 180000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EA25D6-1BBD-49A2-9D1E-26B45ECF546A}"/>
              </a:ext>
            </a:extLst>
          </p:cNvPr>
          <p:cNvSpPr/>
          <p:nvPr/>
        </p:nvSpPr>
        <p:spPr>
          <a:xfrm>
            <a:off x="2673620" y="998452"/>
            <a:ext cx="5476461" cy="3623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53FAA-9590-4293-81DD-7EDF4B95060A}"/>
              </a:ext>
            </a:extLst>
          </p:cNvPr>
          <p:cNvSpPr txBox="1"/>
          <p:nvPr/>
        </p:nvSpPr>
        <p:spPr>
          <a:xfrm>
            <a:off x="5679569" y="988367"/>
            <a:ext cx="2553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Start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7030A0"/>
                </a:solidFill>
              </a:rPr>
              <a:t> go-routines to </a:t>
            </a:r>
          </a:p>
          <a:p>
            <a:r>
              <a:rPr lang="en-US" b="1" dirty="0">
                <a:solidFill>
                  <a:srgbClr val="7030A0"/>
                </a:solidFill>
              </a:rPr>
              <a:t>simulate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7030A0"/>
                </a:solidFill>
              </a:rPr>
              <a:t> concurrencies</a:t>
            </a:r>
          </a:p>
          <a:p>
            <a:r>
              <a:rPr lang="en-US" b="1" dirty="0">
                <a:solidFill>
                  <a:srgbClr val="7030A0"/>
                </a:solidFill>
              </a:rPr>
              <a:t>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106947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Compare with Zoo Keeper</a:t>
            </a:r>
          </a:p>
          <a:p>
            <a:r>
              <a:rPr lang="en-US" dirty="0"/>
              <a:t>Stress Test</a:t>
            </a:r>
          </a:p>
          <a:p>
            <a:r>
              <a:rPr lang="en-US" b="1" dirty="0">
                <a:solidFill>
                  <a:srgbClr val="7030A0"/>
                </a:solidFill>
              </a:rPr>
              <a:t>A CRMS implementation with </a:t>
            </a:r>
            <a:r>
              <a:rPr lang="en-US" b="1" dirty="0" err="1">
                <a:solidFill>
                  <a:srgbClr val="7030A0"/>
                </a:solidFill>
              </a:rPr>
              <a:t>etcd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11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6142" y="208783"/>
            <a:ext cx="5591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CRMS Implementation Solution (</a:t>
            </a:r>
            <a:r>
              <a:rPr lang="en-US" altLang="zh-CN" sz="2400" dirty="0" err="1"/>
              <a:t>GoCRMS</a:t>
            </a:r>
            <a:r>
              <a:rPr lang="en-US" altLang="zh-CN" sz="2400" dirty="0"/>
              <a:t>): </a:t>
            </a:r>
          </a:p>
          <a:p>
            <a:r>
              <a:rPr lang="en-US" altLang="zh-CN" sz="2400" dirty="0"/>
              <a:t>	DB: </a:t>
            </a:r>
            <a:r>
              <a:rPr lang="en-US" altLang="zh-CN" sz="2400" dirty="0" err="1"/>
              <a:t>etcd</a:t>
            </a:r>
            <a:r>
              <a:rPr lang="en-US" altLang="zh-CN" sz="2400" dirty="0"/>
              <a:t>, MQ: </a:t>
            </a:r>
            <a:r>
              <a:rPr lang="en-US" altLang="zh-CN" sz="2400" dirty="0" err="1"/>
              <a:t>etcd</a:t>
            </a:r>
            <a:r>
              <a:rPr lang="en-US" altLang="zh-CN" sz="2400" dirty="0"/>
              <a:t>, DC: </a:t>
            </a:r>
            <a:r>
              <a:rPr lang="en-US" altLang="zh-CN" sz="2400" dirty="0" err="1"/>
              <a:t>etcd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5673328" y="2305100"/>
            <a:ext cx="3648405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6057371" y="2501752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7785563" y="2501752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6921467" y="3311361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10" name="圆角矩形 9"/>
          <p:cNvSpPr/>
          <p:nvPr/>
        </p:nvSpPr>
        <p:spPr>
          <a:xfrm>
            <a:off x="3532651" y="275378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5935431" y="479715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777923" y="4784155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896305" y="90872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253397" y="335699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757120" y="90872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0185829" y="227687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7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6297583" y="170080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8158398" y="1712404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6336708" y="422108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8179200" y="422108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9633405" y="2336834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9629861" y="3330869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5060701" y="2782995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矩形 23"/>
          <p:cNvSpPr/>
          <p:nvPr/>
        </p:nvSpPr>
        <p:spPr>
          <a:xfrm>
            <a:off x="163016" y="1059142"/>
            <a:ext cx="3477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Advantage: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single technology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can watch everything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Configure watchable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No port requested for each server(host/leaf)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Decentration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No single point of failure</a:t>
            </a:r>
          </a:p>
          <a:p>
            <a:endParaRPr lang="en-US" altLang="zh-CN" sz="2000" dirty="0"/>
          </a:p>
          <a:p>
            <a:r>
              <a:rPr lang="en-US" altLang="zh-CN" sz="2000" dirty="0"/>
              <a:t>Disadvantage: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throughput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performance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cost space (</a:t>
            </a:r>
            <a:r>
              <a:rPr lang="en-US" altLang="zh-CN" sz="2000" dirty="0" err="1"/>
              <a:t>etcd</a:t>
            </a:r>
            <a:r>
              <a:rPr lang="en-US" altLang="zh-CN" sz="2000" dirty="0"/>
              <a:t> stores modify history)</a:t>
            </a:r>
            <a:endParaRPr lang="zh-CN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340" y="6224178"/>
            <a:ext cx="591123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GoCRMS</a:t>
            </a:r>
            <a:r>
              <a:rPr lang="en-US" altLang="zh-CN" sz="2400" dirty="0"/>
              <a:t> Submit 20000 jobs costs: </a:t>
            </a:r>
            <a:r>
              <a:rPr lang="en-US" altLang="zh-CN" sz="2400" b="1" dirty="0"/>
              <a:t>10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seconds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016" y="5648114"/>
            <a:ext cx="545848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Slurm</a:t>
            </a:r>
            <a:r>
              <a:rPr lang="en-US" altLang="zh-CN" sz="2400" dirty="0"/>
              <a:t> submit 50000 jobs costs </a:t>
            </a:r>
            <a:r>
              <a:rPr lang="en-US" altLang="zh-CN" sz="2400" b="1" dirty="0"/>
              <a:t>20 </a:t>
            </a:r>
            <a:r>
              <a:rPr lang="en-US" altLang="zh-CN" sz="2400" b="1" dirty="0">
                <a:solidFill>
                  <a:srgbClr val="FF0000"/>
                </a:solidFill>
              </a:rPr>
              <a:t>minutes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0621" y="5794615"/>
            <a:ext cx="515434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But fail to submit 40000 jobs parallel at the same time as its throughput limit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6D35BB-0E42-4A6F-85A7-8255287671C3}"/>
              </a:ext>
            </a:extLst>
          </p:cNvPr>
          <p:cNvSpPr txBox="1"/>
          <p:nvPr/>
        </p:nvSpPr>
        <p:spPr>
          <a:xfrm>
            <a:off x="9321733" y="31064"/>
            <a:ext cx="2841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</a:t>
            </a:r>
            <a:r>
              <a:rPr lang="en-US" dirty="0"/>
              <a:t>: data base server</a:t>
            </a:r>
          </a:p>
          <a:p>
            <a:r>
              <a:rPr lang="en-US" b="1" dirty="0"/>
              <a:t>DC</a:t>
            </a:r>
            <a:r>
              <a:rPr lang="en-US" dirty="0"/>
              <a:t>: distributed coordinator</a:t>
            </a:r>
          </a:p>
          <a:p>
            <a:r>
              <a:rPr lang="en-US" b="1" dirty="0"/>
              <a:t>MQ</a:t>
            </a:r>
            <a:r>
              <a:rPr lang="en-US" dirty="0"/>
              <a:t>: message queue server</a:t>
            </a:r>
          </a:p>
        </p:txBody>
      </p:sp>
    </p:spTree>
    <p:extLst>
      <p:ext uri="{BB962C8B-B14F-4D97-AF65-F5344CB8AC3E}">
        <p14:creationId xmlns:p14="http://schemas.microsoft.com/office/powerpoint/2010/main" val="167632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6142" y="208783"/>
            <a:ext cx="5020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GoCRMS</a:t>
            </a:r>
            <a:r>
              <a:rPr lang="en-US" altLang="zh-CN" sz="2400" dirty="0"/>
              <a:t> Improvement Suggestion: </a:t>
            </a:r>
          </a:p>
          <a:p>
            <a:r>
              <a:rPr lang="en-US" altLang="zh-CN" sz="2400" dirty="0"/>
              <a:t>	DB: Mongo, MQ: NSQ, DC: </a:t>
            </a:r>
            <a:r>
              <a:rPr lang="en-US" altLang="zh-CN" sz="2400" dirty="0" err="1"/>
              <a:t>etcd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5673328" y="2305100"/>
            <a:ext cx="3648405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5754776" y="2373302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5754776" y="3554513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5754776" y="2968577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etcd</a:t>
            </a:r>
            <a:endParaRPr lang="zh-CN" altLang="en-US" sz="2400" dirty="0"/>
          </a:p>
        </p:txBody>
      </p:sp>
      <p:sp>
        <p:nvSpPr>
          <p:cNvPr id="10" name="圆角矩形 9"/>
          <p:cNvSpPr/>
          <p:nvPr/>
        </p:nvSpPr>
        <p:spPr>
          <a:xfrm>
            <a:off x="3532651" y="275378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Client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5935431" y="479715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659358" y="4781600"/>
            <a:ext cx="1872973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  <a:p>
            <a:pPr algn="ctr"/>
            <a:r>
              <a:rPr lang="en-US" altLang="zh-CN" sz="2400" dirty="0"/>
              <a:t>Coordinator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896305" y="90872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253397" y="335699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757120" y="908720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0185829" y="2276872"/>
            <a:ext cx="12192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Server</a:t>
            </a:r>
          </a:p>
        </p:txBody>
      </p:sp>
      <p:sp>
        <p:nvSpPr>
          <p:cNvPr id="17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6297583" y="170080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8158398" y="1712404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6336708" y="422108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>
            <a:off x="8179200" y="4221088"/>
            <a:ext cx="416645" cy="4924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9633405" y="2336834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9629861" y="3330869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Arrow: Up-Down 40">
            <a:extLst>
              <a:ext uri="{FF2B5EF4-FFF2-40B4-BE49-F238E27FC236}">
                <a16:creationId xmlns:a16="http://schemas.microsoft.com/office/drawing/2014/main" id="{6C1636FA-D1EF-450E-832D-D51F1143C713}"/>
              </a:ext>
            </a:extLst>
          </p:cNvPr>
          <p:cNvSpPr/>
          <p:nvPr/>
        </p:nvSpPr>
        <p:spPr>
          <a:xfrm rot="16200000">
            <a:off x="5060701" y="2782995"/>
            <a:ext cx="312484" cy="6566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矩形 23"/>
          <p:cNvSpPr/>
          <p:nvPr/>
        </p:nvSpPr>
        <p:spPr>
          <a:xfrm>
            <a:off x="163016" y="1059142"/>
            <a:ext cx="347748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Advantage: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can watch everything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Configure watchable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No port requested for each server(host/leaf)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Decentration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No single point of failure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High throughput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High performance</a:t>
            </a:r>
          </a:p>
          <a:p>
            <a:pPr marL="457189" indent="-457189">
              <a:buFontTx/>
              <a:buAutoNum type="arabicPeriod"/>
            </a:pPr>
            <a:r>
              <a:rPr lang="en-US" altLang="zh-CN" sz="2000" dirty="0"/>
              <a:t>Less space</a:t>
            </a:r>
          </a:p>
          <a:p>
            <a:pPr marL="457189" indent="-457189">
              <a:buFontTx/>
              <a:buAutoNum type="arabicPeriod"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Disadvantage:   </a:t>
            </a:r>
          </a:p>
          <a:p>
            <a:pPr marL="457189" indent="-457189">
              <a:buAutoNum type="arabicPeriod"/>
            </a:pPr>
            <a:r>
              <a:rPr lang="en-US" altLang="zh-CN" sz="2000" dirty="0"/>
              <a:t>Introduce more technologies</a:t>
            </a:r>
            <a:endParaRPr lang="zh-CN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6D35BB-0E42-4A6F-85A7-8255287671C3}"/>
              </a:ext>
            </a:extLst>
          </p:cNvPr>
          <p:cNvSpPr txBox="1"/>
          <p:nvPr/>
        </p:nvSpPr>
        <p:spPr>
          <a:xfrm>
            <a:off x="9321733" y="31064"/>
            <a:ext cx="2841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</a:t>
            </a:r>
            <a:r>
              <a:rPr lang="en-US" dirty="0"/>
              <a:t>: data base server</a:t>
            </a:r>
          </a:p>
          <a:p>
            <a:r>
              <a:rPr lang="en-US" b="1" dirty="0"/>
              <a:t>DC</a:t>
            </a:r>
            <a:r>
              <a:rPr lang="en-US" dirty="0"/>
              <a:t>: distributed coordinator</a:t>
            </a:r>
          </a:p>
          <a:p>
            <a:r>
              <a:rPr lang="en-US" b="1" dirty="0"/>
              <a:t>MQ</a:t>
            </a:r>
            <a:r>
              <a:rPr lang="en-US" dirty="0"/>
              <a:t>: message queue server</a:t>
            </a:r>
          </a:p>
        </p:txBody>
      </p:sp>
      <p:sp>
        <p:nvSpPr>
          <p:cNvPr id="29" name="圆角矩形 5">
            <a:extLst>
              <a:ext uri="{FF2B5EF4-FFF2-40B4-BE49-F238E27FC236}">
                <a16:creationId xmlns:a16="http://schemas.microsoft.com/office/drawing/2014/main" id="{A2317E0A-B15F-4D82-86A5-0398BBE25AF1}"/>
              </a:ext>
            </a:extLst>
          </p:cNvPr>
          <p:cNvSpPr/>
          <p:nvPr/>
        </p:nvSpPr>
        <p:spPr>
          <a:xfrm>
            <a:off x="8106923" y="2373302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nsq</a:t>
            </a:r>
            <a:endParaRPr lang="zh-CN" altLang="en-US" sz="2400" dirty="0"/>
          </a:p>
        </p:txBody>
      </p:sp>
      <p:sp>
        <p:nvSpPr>
          <p:cNvPr id="30" name="圆角矩形 6">
            <a:extLst>
              <a:ext uri="{FF2B5EF4-FFF2-40B4-BE49-F238E27FC236}">
                <a16:creationId xmlns:a16="http://schemas.microsoft.com/office/drawing/2014/main" id="{808D00BE-9F4F-4250-87F1-218026FED1EF}"/>
              </a:ext>
            </a:extLst>
          </p:cNvPr>
          <p:cNvSpPr/>
          <p:nvPr/>
        </p:nvSpPr>
        <p:spPr>
          <a:xfrm>
            <a:off x="8106923" y="3554513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nsq</a:t>
            </a:r>
            <a:endParaRPr lang="zh-CN" altLang="en-US" sz="2400" dirty="0"/>
          </a:p>
        </p:txBody>
      </p:sp>
      <p:sp>
        <p:nvSpPr>
          <p:cNvPr id="31" name="圆角矩形 8">
            <a:extLst>
              <a:ext uri="{FF2B5EF4-FFF2-40B4-BE49-F238E27FC236}">
                <a16:creationId xmlns:a16="http://schemas.microsoft.com/office/drawing/2014/main" id="{D1CC467A-05C9-45F4-BE0D-C3E6BBCF325F}"/>
              </a:ext>
            </a:extLst>
          </p:cNvPr>
          <p:cNvSpPr/>
          <p:nvPr/>
        </p:nvSpPr>
        <p:spPr>
          <a:xfrm>
            <a:off x="8106923" y="2968577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nsq</a:t>
            </a:r>
            <a:endParaRPr lang="zh-CN" altLang="en-US" sz="2400" dirty="0"/>
          </a:p>
        </p:txBody>
      </p:sp>
      <p:sp>
        <p:nvSpPr>
          <p:cNvPr id="32" name="圆角矩形 5">
            <a:extLst>
              <a:ext uri="{FF2B5EF4-FFF2-40B4-BE49-F238E27FC236}">
                <a16:creationId xmlns:a16="http://schemas.microsoft.com/office/drawing/2014/main" id="{078CCC41-AD59-4637-A5EF-5EF1EEB9529C}"/>
              </a:ext>
            </a:extLst>
          </p:cNvPr>
          <p:cNvSpPr/>
          <p:nvPr/>
        </p:nvSpPr>
        <p:spPr>
          <a:xfrm>
            <a:off x="6930927" y="2378126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mongo</a:t>
            </a:r>
            <a:endParaRPr lang="zh-CN" altLang="en-US" sz="2400" dirty="0"/>
          </a:p>
        </p:txBody>
      </p:sp>
      <p:sp>
        <p:nvSpPr>
          <p:cNvPr id="33" name="圆角矩形 6">
            <a:extLst>
              <a:ext uri="{FF2B5EF4-FFF2-40B4-BE49-F238E27FC236}">
                <a16:creationId xmlns:a16="http://schemas.microsoft.com/office/drawing/2014/main" id="{AD87A693-FA8F-40A3-B414-9637F26132C1}"/>
              </a:ext>
            </a:extLst>
          </p:cNvPr>
          <p:cNvSpPr/>
          <p:nvPr/>
        </p:nvSpPr>
        <p:spPr>
          <a:xfrm>
            <a:off x="6930927" y="3559337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mongo</a:t>
            </a:r>
            <a:endParaRPr lang="zh-CN" altLang="en-US" sz="2400" dirty="0"/>
          </a:p>
        </p:txBody>
      </p:sp>
      <p:sp>
        <p:nvSpPr>
          <p:cNvPr id="34" name="圆角矩形 8">
            <a:extLst>
              <a:ext uri="{FF2B5EF4-FFF2-40B4-BE49-F238E27FC236}">
                <a16:creationId xmlns:a16="http://schemas.microsoft.com/office/drawing/2014/main" id="{6E9108D5-E809-4618-A895-047AE98EC2C2}"/>
              </a:ext>
            </a:extLst>
          </p:cNvPr>
          <p:cNvSpPr/>
          <p:nvPr/>
        </p:nvSpPr>
        <p:spPr>
          <a:xfrm>
            <a:off x="6930927" y="2973401"/>
            <a:ext cx="115212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mongo</a:t>
            </a:r>
            <a:endParaRPr lang="zh-CN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B8750-D5DF-478B-A302-7B1F05C82DD0}"/>
              </a:ext>
            </a:extLst>
          </p:cNvPr>
          <p:cNvSpPr txBox="1"/>
          <p:nvPr/>
        </p:nvSpPr>
        <p:spPr>
          <a:xfrm>
            <a:off x="8179200" y="5659805"/>
            <a:ext cx="275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Coordinator is the leader elected from all available servers</a:t>
            </a:r>
          </a:p>
        </p:txBody>
      </p:sp>
    </p:spTree>
    <p:extLst>
      <p:ext uri="{BB962C8B-B14F-4D97-AF65-F5344CB8AC3E}">
        <p14:creationId xmlns:p14="http://schemas.microsoft.com/office/powerpoint/2010/main" val="263575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C8AD-EDE5-4A9E-907D-B1971E5B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4" y="39756"/>
            <a:ext cx="6649278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err="1"/>
              <a:t>gocrms</a:t>
            </a:r>
            <a:r>
              <a:rPr lang="en-US" dirty="0"/>
              <a:t> (Linux/Windows)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C3B84-AFB7-4F85-B749-377D782B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61" y="1003023"/>
            <a:ext cx="9368314" cy="525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B35E3-4468-4CDE-8B9F-52C032B9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" y="2617303"/>
            <a:ext cx="2638425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5BD4E-DC62-46CC-AAE4-BCE97C27C6EA}"/>
              </a:ext>
            </a:extLst>
          </p:cNvPr>
          <p:cNvSpPr txBox="1"/>
          <p:nvPr/>
        </p:nvSpPr>
        <p:spPr>
          <a:xfrm>
            <a:off x="254212" y="1270225"/>
            <a:ext cx="1844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Written in </a:t>
            </a:r>
            <a:r>
              <a:rPr lang="en-US" sz="4400" b="1" dirty="0">
                <a:solidFill>
                  <a:srgbClr val="7030A0"/>
                </a:solidFill>
              </a:rPr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8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476B9-3DE1-47EB-B669-DBC91620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85837"/>
            <a:ext cx="97250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5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2282-C32B-4127-BEDE-999DC34C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" y="76890"/>
            <a:ext cx="11088758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err="1"/>
              <a:t>gocrms</a:t>
            </a:r>
            <a:r>
              <a:rPr lang="en-US" dirty="0"/>
              <a:t>: start service in each server (host/leaf)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0359A-98C0-4508-890C-40E9B1CC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9" y="850208"/>
            <a:ext cx="11453813" cy="448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FC302-553A-4DDB-9919-3C3572644179}"/>
              </a:ext>
            </a:extLst>
          </p:cNvPr>
          <p:cNvSpPr txBox="1"/>
          <p:nvPr/>
        </p:nvSpPr>
        <p:spPr>
          <a:xfrm>
            <a:off x="135213" y="5437861"/>
            <a:ext cx="23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a daemon service: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BCD95-1B2F-4BAE-8B21-D1E7DACD92B4}"/>
              </a:ext>
            </a:extLst>
          </p:cNvPr>
          <p:cNvSpPr txBox="1"/>
          <p:nvPr/>
        </p:nvSpPr>
        <p:spPr>
          <a:xfrm>
            <a:off x="2892287" y="5437861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crmsd</a:t>
            </a:r>
            <a:r>
              <a:rPr lang="en-US" dirty="0"/>
              <a:t> –name leaf_2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1F0AD-5C73-445E-A9AC-4FE558EC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97" y="5462503"/>
            <a:ext cx="5468527" cy="121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693B5-7652-47AA-8216-5E3182DD3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9" y="5897554"/>
            <a:ext cx="4223333" cy="7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97D8-CEAE-46B5-8007-25F55CE2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8851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gocrms</a:t>
            </a:r>
            <a:r>
              <a:rPr lang="en-US" dirty="0"/>
              <a:t>: submit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F38FA-AC07-4969-985A-C6E79385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" y="1470991"/>
            <a:ext cx="11974201" cy="440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A1BFD-CF1C-4589-BAEE-7AF84531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5960979"/>
            <a:ext cx="4537627" cy="739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E0B24-2EC1-401A-A773-E31108E0F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19" y="5960979"/>
            <a:ext cx="7237113" cy="6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4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CB20-7657-4348-BF35-3749171B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78904"/>
            <a:ext cx="3187148" cy="1160049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err="1"/>
              <a:t>gocrms</a:t>
            </a:r>
            <a:r>
              <a:rPr lang="en-US" dirty="0"/>
              <a:t>: 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4BD3-A7D1-4EA6-91A5-C840ACD3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0529"/>
            <a:ext cx="80772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DC519-DB1B-4B20-BBAD-D6728317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1508"/>
            <a:ext cx="8848725" cy="245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47767-D942-479B-B7ED-6B9E66E2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981" y="20500"/>
            <a:ext cx="8241019" cy="3133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71135-AF0F-419F-A25A-E7082FFC8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1" y="3186425"/>
            <a:ext cx="4114799" cy="36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83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6214-A70A-4F94-9071-E96D6C81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4" y="100909"/>
            <a:ext cx="10515600" cy="1325563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gocrms</a:t>
            </a:r>
            <a:r>
              <a:rPr lang="en-US" dirty="0"/>
              <a:t>: kill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D2224-3332-4CBB-9F2B-CAB77C6B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2" y="1426472"/>
            <a:ext cx="7286625" cy="275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AB97C-13B8-4EA9-AA7E-B84B3A12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26" y="256554"/>
            <a:ext cx="4010025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92176-07DB-40D7-B51A-3A33360C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52" y="4381500"/>
            <a:ext cx="8239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F9C2F-1FB2-4399-B08B-1CB6F4C0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82" y="76891"/>
            <a:ext cx="10134600" cy="258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9AACF-6260-4369-94F2-469E98B8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2" y="2746857"/>
            <a:ext cx="10525125" cy="246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7ADA0-2CEA-441D-B4A7-F13636F6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82" y="5302523"/>
            <a:ext cx="11163300" cy="146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7A63A-A579-4C8F-A01F-C6FD079E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9" y="206099"/>
            <a:ext cx="4489174" cy="648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Demo </a:t>
            </a:r>
            <a:r>
              <a:rPr lang="en-US" b="1" dirty="0" err="1">
                <a:solidFill>
                  <a:schemeClr val="bg1"/>
                </a:solidFill>
              </a:rPr>
              <a:t>gocrms</a:t>
            </a:r>
            <a:r>
              <a:rPr lang="en-US" b="1" dirty="0">
                <a:solidFill>
                  <a:schemeClr val="bg1"/>
                </a:solidFill>
              </a:rPr>
              <a:t>: wait</a:t>
            </a:r>
          </a:p>
        </p:txBody>
      </p:sp>
    </p:spTree>
    <p:extLst>
      <p:ext uri="{BB962C8B-B14F-4D97-AF65-F5344CB8AC3E}">
        <p14:creationId xmlns:p14="http://schemas.microsoft.com/office/powerpoint/2010/main" val="4203221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15FC-3057-40A7-9332-6E3AA9A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DBC4-70D0-4985-8213-A221CF8F7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Distributed reliable key-value store for the most critical data of a distributed system</a:t>
            </a:r>
          </a:p>
          <a:p>
            <a:r>
              <a:rPr lang="en-US" dirty="0"/>
              <a:t>Distributed coordinator</a:t>
            </a:r>
          </a:p>
          <a:p>
            <a:r>
              <a:rPr lang="en-US" dirty="0"/>
              <a:t>Watchable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178D4-A5AA-4546-876E-EE79C375D1ED}"/>
              </a:ext>
            </a:extLst>
          </p:cNvPr>
          <p:cNvSpPr txBox="1"/>
          <p:nvPr/>
        </p:nvSpPr>
        <p:spPr>
          <a:xfrm>
            <a:off x="874644" y="576469"/>
            <a:ext cx="6184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pPr marL="342900" indent="-342900">
              <a:buAutoNum type="arabicPeriod"/>
            </a:pPr>
            <a:r>
              <a:rPr lang="fr-FR" dirty="0">
                <a:hlinkClick r:id="rId2"/>
              </a:rPr>
              <a:t>etcd </a:t>
            </a:r>
            <a:r>
              <a:rPr lang="fr-FR" dirty="0" err="1">
                <a:hlinkClick r:id="rId2"/>
              </a:rPr>
              <a:t>interpretation</a:t>
            </a:r>
            <a:r>
              <a:rPr lang="fr-FR" dirty="0">
                <a:hlinkClick r:id="rId2"/>
              </a:rPr>
              <a:t> application scenario </a:t>
            </a:r>
            <a:r>
              <a:rPr lang="fr-FR" dirty="0" err="1">
                <a:hlinkClick r:id="rId2"/>
              </a:rPr>
              <a:t>implement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principle</a:t>
            </a:r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>
                <a:hlinkClick r:id="rId3"/>
              </a:rPr>
              <a:t>寻找一种易于理解的一致性算法（扩展版）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hlinkClick r:id="rId4"/>
              </a:rPr>
              <a:t>Etcd </a:t>
            </a:r>
            <a:r>
              <a:rPr lang="zh-CN" altLang="en-US" dirty="0">
                <a:hlinkClick r:id="rId4"/>
              </a:rPr>
              <a:t>架构与实现解析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5"/>
              </a:rPr>
              <a:t>Zookeeper vs </a:t>
            </a:r>
            <a:r>
              <a:rPr lang="en-US" dirty="0" err="1">
                <a:hlinkClick r:id="rId5"/>
              </a:rPr>
              <a:t>etcd</a:t>
            </a:r>
            <a:r>
              <a:rPr lang="en-US" dirty="0">
                <a:hlinkClick r:id="rId5"/>
              </a:rPr>
              <a:t> vs Consul</a:t>
            </a:r>
            <a:endParaRPr lang="en-US" dirty="0"/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05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348E0-1B87-4C56-A460-FC1AB95F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D75CE-6E05-4EA7-A129-95A02FDF7D84}"/>
              </a:ext>
            </a:extLst>
          </p:cNvPr>
          <p:cNvSpPr txBox="1"/>
          <p:nvPr/>
        </p:nvSpPr>
        <p:spPr>
          <a:xfrm>
            <a:off x="9669131" y="144571"/>
            <a:ext cx="2385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62697-B880-48AD-9E63-CBF8BCC7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83" y="144571"/>
            <a:ext cx="556260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E6FA8-587C-4B69-B2D0-CF23A09D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10" y="3367460"/>
            <a:ext cx="6210300" cy="942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19421-F9C6-442F-B7D3-C71E52B4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44" y="5667826"/>
            <a:ext cx="7258050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46275-93F0-4F01-BDC7-94BEEB0A7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83" y="1178680"/>
            <a:ext cx="74961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D50D3-F909-48B5-B5CD-AAF3D5B2A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88" y="4553765"/>
            <a:ext cx="843915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02D0A-96A0-4861-B18C-AFC7E008A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983" y="2310549"/>
            <a:ext cx="6819900" cy="88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B4410-C23A-44C5-B26F-C1C614B98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83" y="1479586"/>
            <a:ext cx="2891482" cy="667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112B8C-EC92-4700-A302-07603FF6D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188" y="2277056"/>
            <a:ext cx="2058228" cy="728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7B2FF3-B288-43B8-9492-79534B96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83" y="403261"/>
            <a:ext cx="2895600" cy="895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E1084-897C-42C1-A0E1-CF7A36F4D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0" y="3114372"/>
            <a:ext cx="2183533" cy="582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F355B-7B84-4F0A-A98B-3BBFA802B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7" y="3787803"/>
            <a:ext cx="222885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5DAA0A-6821-493A-804F-6F36ACE70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844" y="4841979"/>
            <a:ext cx="1857375" cy="409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0DC9A1-AAD9-4488-AC9C-E9F952F805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030" y="5561273"/>
            <a:ext cx="1457325" cy="790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5D7010-B8F4-48BD-891F-1CB04837CB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1151" y="5767630"/>
            <a:ext cx="1885950" cy="542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95EF0B-0BDF-44F3-B56B-99F109A99F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08874" y="3527351"/>
            <a:ext cx="1447800" cy="619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1EA9C-7077-47B6-BA03-8B5532F0A4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24625" y="2280202"/>
            <a:ext cx="1028700" cy="1066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642155-054E-445D-8972-3924FDAABF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5968" y="4591230"/>
            <a:ext cx="1247358" cy="8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081-FA0D-472F-A943-A1D030A5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4C6C-4FEA-44A2-80A8-CE58D91A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b="1" dirty="0">
                <a:solidFill>
                  <a:srgbClr val="7030A0"/>
                </a:solidFill>
              </a:rPr>
              <a:t>Features</a:t>
            </a:r>
          </a:p>
          <a:p>
            <a:r>
              <a:rPr lang="en-US" dirty="0"/>
              <a:t>Application Scenario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Compare with Zoo Keeper</a:t>
            </a:r>
          </a:p>
          <a:p>
            <a:r>
              <a:rPr lang="en-US" dirty="0"/>
              <a:t>Stress Test</a:t>
            </a:r>
          </a:p>
          <a:p>
            <a:r>
              <a:rPr lang="en-US" dirty="0"/>
              <a:t>A CRMS implementation with </a:t>
            </a:r>
            <a:r>
              <a:rPr lang="en-US" dirty="0" err="1"/>
              <a:t>etcd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72B9D-BE42-488C-B7A8-D43F6A18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66787"/>
            <a:ext cx="9258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72A2C-0444-4D78-B441-542F089FC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9" y="729904"/>
            <a:ext cx="2819400" cy="392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AA2D3-3710-4463-A665-AC0F7D53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8" y="729904"/>
            <a:ext cx="48768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5C901-3BEB-4553-B06E-FCE6D558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40" y="714168"/>
            <a:ext cx="4714875" cy="519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BD867-7D3C-4500-89F2-C5778C86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963" y="714168"/>
            <a:ext cx="45053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6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6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6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11508</TotalTime>
  <Words>1080</Words>
  <Application>Microsoft Office PowerPoint</Application>
  <PresentationFormat>Widescreen</PresentationFormat>
  <Paragraphs>256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-apple-system</vt:lpstr>
      <vt:lpstr>等线</vt:lpstr>
      <vt:lpstr>Arial</vt:lpstr>
      <vt:lpstr>Calibri</vt:lpstr>
      <vt:lpstr>Calibri Light</vt:lpstr>
      <vt:lpstr>Office Theme</vt:lpstr>
      <vt:lpstr>PowerPoint Presentation</vt:lpstr>
      <vt:lpstr>Outline</vt:lpstr>
      <vt:lpstr>What’s etcd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Observable Configure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Outline</vt:lpstr>
      <vt:lpstr>PowerPoint Presentation</vt:lpstr>
      <vt:lpstr>PowerPoint Presentation</vt:lpstr>
      <vt:lpstr>Demo gocrms (Linux/Windows)</vt:lpstr>
      <vt:lpstr>Demo gocrms: start service in each server (host/leaf)</vt:lpstr>
      <vt:lpstr>Demo gocrms: submit job</vt:lpstr>
      <vt:lpstr>Demo gocrms: get</vt:lpstr>
      <vt:lpstr>Demo gocrms: kill</vt:lpstr>
      <vt:lpstr>Demo gocrms: wait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etcd</dc:title>
  <dc:creator>Wen-Zhe Liu</dc:creator>
  <cp:lastModifiedBy>Wen-Zhe Liu</cp:lastModifiedBy>
  <cp:revision>89</cp:revision>
  <dcterms:created xsi:type="dcterms:W3CDTF">2018-08-02T03:19:09Z</dcterms:created>
  <dcterms:modified xsi:type="dcterms:W3CDTF">2018-08-10T03:08:07Z</dcterms:modified>
</cp:coreProperties>
</file>